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77" r:id="rId6"/>
    <p:sldId id="258" r:id="rId7"/>
    <p:sldId id="292" r:id="rId8"/>
    <p:sldId id="279" r:id="rId9"/>
    <p:sldId id="294" r:id="rId10"/>
    <p:sldId id="295" r:id="rId11"/>
    <p:sldId id="297" r:id="rId12"/>
    <p:sldId id="298" r:id="rId13"/>
    <p:sldId id="299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5E88"/>
    <a:srgbClr val="87E7FF"/>
    <a:srgbClr val="0000FE"/>
    <a:srgbClr val="24FFD3"/>
    <a:srgbClr val="EC008C"/>
    <a:srgbClr val="958E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A9BEE7-2BB5-4A08-9BBE-1FEC3FB2BE49}" v="943" dt="2024-03-27T12:11:13.439"/>
  </p1510:revLst>
</p1510:revInfo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539" autoAdjust="0"/>
  </p:normalViewPr>
  <p:slideViewPr>
    <p:cSldViewPr snapToGrid="0">
      <p:cViewPr varScale="1">
        <p:scale>
          <a:sx n="89" d="100"/>
          <a:sy n="89" d="100"/>
        </p:scale>
        <p:origin x="418" y="72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3/27/2024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3/27/2024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sz="5000" dirty="0"/>
              <a:t>Computer networks - </a:t>
            </a:r>
            <a:br>
              <a:rPr lang="en-US" sz="5000" dirty="0"/>
            </a:br>
            <a:r>
              <a:rPr lang="en-US" sz="5000" dirty="0"/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B43CC-E866-B9C7-C2CE-2E1ED8F93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890820"/>
          </a:xfrm>
        </p:spPr>
        <p:txBody>
          <a:bodyPr/>
          <a:lstStyle/>
          <a:p>
            <a:r>
              <a:rPr lang="en-US" sz="2700" dirty="0">
                <a:solidFill>
                  <a:srgbClr val="385E88"/>
                </a:solidFill>
                <a:ea typeface="+mj-lt"/>
                <a:cs typeface="+mj-lt"/>
              </a:rPr>
              <a:t>PEER TO PEER APPLICATION</a:t>
            </a:r>
            <a:br>
              <a:rPr lang="en-US" sz="2700" dirty="0">
                <a:solidFill>
                  <a:srgbClr val="385E88"/>
                </a:solidFill>
                <a:ea typeface="+mj-lt"/>
                <a:cs typeface="+mj-lt"/>
              </a:rPr>
            </a:br>
            <a:r>
              <a:rPr lang="en-US" sz="2700" dirty="0">
                <a:solidFill>
                  <a:srgbClr val="385E88"/>
                </a:solidFill>
                <a:ea typeface="+mj-lt"/>
                <a:cs typeface="+mj-lt"/>
              </a:rPr>
              <a:t>(UDP CHAT ROOM)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DCF69-5843-761B-1012-6FFC293DB70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520440" y="1944883"/>
            <a:ext cx="7886920" cy="4298617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en-US" sz="2200" b="1" dirty="0">
                <a:ea typeface="+mn-lt"/>
                <a:cs typeface="+mn-lt"/>
              </a:rPr>
              <a:t>Real Time Applications:</a:t>
            </a:r>
            <a:r>
              <a:rPr lang="en-US" sz="2200" b="1" dirty="0"/>
              <a:t> </a:t>
            </a:r>
          </a:p>
          <a:p>
            <a:r>
              <a:rPr lang="en-US" sz="2000" b="1" dirty="0">
                <a:latin typeface="Calibri"/>
                <a:ea typeface="Calibri"/>
                <a:cs typeface="Times New Roman"/>
              </a:rPr>
              <a:t>Chat Application:</a:t>
            </a:r>
            <a:endParaRPr lang="en-US" sz="2000" b="1">
              <a:latin typeface="Calibri"/>
              <a:ea typeface="Calibri"/>
              <a:cs typeface="Calibri"/>
            </a:endParaRPr>
          </a:p>
          <a:p>
            <a:pPr lvl="1"/>
            <a:r>
              <a:rPr lang="en-US" sz="2000" dirty="0">
                <a:latin typeface="Calibri"/>
                <a:ea typeface="Calibri"/>
                <a:cs typeface="Times New Roman"/>
              </a:rPr>
              <a:t>Users can connect to the P2P network and exchange messages with each other in real-time.</a:t>
            </a:r>
            <a:endParaRPr lang="en-US" sz="2000" dirty="0">
              <a:latin typeface="Calibri"/>
              <a:ea typeface="Calibri"/>
              <a:cs typeface="Calibri"/>
            </a:endParaRPr>
          </a:p>
          <a:p>
            <a:pPr lvl="1"/>
            <a:r>
              <a:rPr lang="en-US" sz="2000" dirty="0">
                <a:latin typeface="Calibri"/>
                <a:ea typeface="Calibri"/>
                <a:cs typeface="Times New Roman"/>
              </a:rPr>
              <a:t>Each user can have a unique nickname to identify themselves in the chat.</a:t>
            </a:r>
            <a:endParaRPr lang="en-US" sz="2000">
              <a:latin typeface="Calibri"/>
              <a:ea typeface="Calibri"/>
              <a:cs typeface="Calibri"/>
            </a:endParaRPr>
          </a:p>
          <a:p>
            <a:pPr lvl="1"/>
            <a:r>
              <a:rPr lang="en-US" sz="2000" dirty="0">
                <a:latin typeface="Calibri"/>
                <a:ea typeface="Calibri"/>
                <a:cs typeface="Times New Roman"/>
              </a:rPr>
              <a:t>Messages are broadcasted to all connected users, allowing group communication.</a:t>
            </a:r>
            <a:endParaRPr lang="en-US" sz="2000">
              <a:latin typeface="Calibri"/>
              <a:ea typeface="Calibri"/>
              <a:cs typeface="Calibri"/>
            </a:endParaRPr>
          </a:p>
          <a:p>
            <a:r>
              <a:rPr lang="en-US" sz="2000" b="1" dirty="0">
                <a:latin typeface="Calibri"/>
                <a:ea typeface="Calibri"/>
                <a:cs typeface="Times New Roman"/>
              </a:rPr>
              <a:t>File Sharing:</a:t>
            </a:r>
            <a:endParaRPr lang="en-US" sz="2000">
              <a:latin typeface="Calibri"/>
              <a:ea typeface="Calibri"/>
              <a:cs typeface="Calibri"/>
            </a:endParaRPr>
          </a:p>
          <a:p>
            <a:pPr lvl="1"/>
            <a:r>
              <a:rPr lang="en-US" sz="2000" dirty="0">
                <a:latin typeface="Calibri"/>
                <a:ea typeface="Calibri"/>
                <a:cs typeface="Times New Roman"/>
              </a:rPr>
              <a:t>Users can share files directly with each other without relying on a centralized server.</a:t>
            </a:r>
            <a:endParaRPr lang="en-US" sz="2000">
              <a:latin typeface="Calibri"/>
              <a:ea typeface="Calibri"/>
              <a:cs typeface="Calibri"/>
            </a:endParaRPr>
          </a:p>
          <a:p>
            <a:pPr lvl="1"/>
            <a:r>
              <a:rPr lang="en-US" sz="2000" dirty="0">
                <a:latin typeface="Calibri"/>
                <a:ea typeface="Calibri"/>
                <a:cs typeface="Times New Roman"/>
              </a:rPr>
              <a:t>Each user can publish files they want to share with the network.</a:t>
            </a:r>
            <a:endParaRPr lang="en-US" sz="2000">
              <a:latin typeface="Calibri"/>
              <a:ea typeface="Calibri"/>
              <a:cs typeface="Calibri"/>
            </a:endParaRPr>
          </a:p>
          <a:p>
            <a:pPr lvl="1"/>
            <a:r>
              <a:rPr lang="en-US" sz="2000" dirty="0">
                <a:latin typeface="Calibri"/>
                <a:ea typeface="Calibri"/>
                <a:cs typeface="Times New Roman"/>
              </a:rPr>
              <a:t>Other users can search for and request files directly from peers who have them available.</a:t>
            </a:r>
            <a:endParaRPr lang="en-US" sz="2000" dirty="0">
              <a:latin typeface="Calibri"/>
              <a:ea typeface="Calibri"/>
            </a:endParaRPr>
          </a:p>
          <a:p>
            <a:endParaRPr lang="en-US" sz="22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DC3E9B-8457-1422-874E-72395D055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851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Topic name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Peer to Peer Application</a:t>
            </a:r>
          </a:p>
          <a:p>
            <a:pPr marL="342900" indent="-342900">
              <a:buChar char="•"/>
            </a:pPr>
            <a:r>
              <a:rPr lang="en-US" dirty="0">
                <a:latin typeface="Calibri"/>
                <a:ea typeface="Calibri"/>
                <a:cs typeface="Calibri"/>
              </a:rPr>
              <a:t>UDP Chat Room</a:t>
            </a:r>
            <a:endParaRPr lang="en-US" b="1" dirty="0">
              <a:latin typeface="Calibri"/>
              <a:ea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87E7FF"/>
                </a:solidFill>
              </a:rPr>
              <a:t>Group Members</a:t>
            </a:r>
            <a:br>
              <a:rPr lang="en-US" dirty="0"/>
            </a:br>
            <a:br>
              <a:rPr lang="en-US" dirty="0"/>
            </a:br>
            <a:r>
              <a:rPr lang="en-US" sz="2000" dirty="0">
                <a:solidFill>
                  <a:srgbClr val="24FFD3"/>
                </a:solidFill>
              </a:rPr>
              <a:t>NAME                                 ROLL NO.</a:t>
            </a:r>
            <a:br>
              <a:rPr lang="en-US" sz="2000" dirty="0">
                <a:solidFill>
                  <a:srgbClr val="24FFD3"/>
                </a:solidFill>
              </a:rPr>
            </a:b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 HARSH </a:t>
            </a:r>
            <a:r>
              <a:rPr lang="en-US" sz="2000">
                <a:solidFill>
                  <a:schemeClr val="bg1"/>
                </a:solidFill>
              </a:rPr>
              <a:t>TRADA                  </a:t>
            </a:r>
            <a:r>
              <a:rPr lang="en-US" sz="2000" dirty="0">
                <a:solidFill>
                  <a:schemeClr val="bg1"/>
                </a:solidFill>
              </a:rPr>
              <a:t>u22cs116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 HARDIK HEMNANI           U22CS081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 AASUTOSH BARAIYA        U22CS109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 ANIL PRAJAPATI                U22CS136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94895"/>
            <a:ext cx="10668000" cy="1005303"/>
          </a:xfrm>
        </p:spPr>
        <p:txBody>
          <a:bodyPr/>
          <a:lstStyle/>
          <a:p>
            <a:r>
              <a:rPr lang="en-US" sz="3000" dirty="0"/>
              <a:t>Peer to peer application</a:t>
            </a:r>
            <a:br>
              <a:rPr lang="en-US" sz="3000" dirty="0"/>
            </a:br>
            <a:r>
              <a:rPr lang="en-US" sz="3000" dirty="0"/>
              <a:t>(udp chat room)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7E69BA-FC91-08A5-671F-B53E6E98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2284675"/>
            <a:ext cx="10672486" cy="304180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2200" b="1" dirty="0">
                <a:latin typeface="Avenir Next LT Pro"/>
                <a:ea typeface="Calibri"/>
                <a:cs typeface="Calibri"/>
              </a:rPr>
              <a:t>Application Details:</a:t>
            </a:r>
          </a:p>
          <a:p>
            <a:r>
              <a:rPr lang="en-US" sz="2200" dirty="0">
                <a:latin typeface="Calibri"/>
                <a:ea typeface="Calibri"/>
                <a:cs typeface="Times New Roman"/>
              </a:rPr>
              <a:t>The provided code implements a simple peer-to-peer (P2P) communication system using User Datagram Protocol (UDP). </a:t>
            </a:r>
            <a:endParaRPr lang="en-US" sz="2200" b="1" dirty="0">
              <a:latin typeface="Calibri"/>
              <a:ea typeface="Calibri"/>
              <a:cs typeface="Calibri"/>
            </a:endParaRPr>
          </a:p>
          <a:p>
            <a:r>
              <a:rPr lang="en-US" sz="2200" dirty="0">
                <a:latin typeface="Calibri"/>
                <a:ea typeface="Calibri"/>
                <a:cs typeface="Times New Roman"/>
              </a:rPr>
              <a:t>In a P2P network, each participant (peer) can act both as a client and a server, enabling direct communication between peers without the need for a central server. </a:t>
            </a:r>
            <a:endParaRPr lang="en-US" sz="2200" b="1" dirty="0">
              <a:latin typeface="Calibri"/>
              <a:ea typeface="Calibri"/>
              <a:cs typeface="Calibri"/>
            </a:endParaRPr>
          </a:p>
          <a:p>
            <a:r>
              <a:rPr lang="en-US" sz="2200" dirty="0">
                <a:latin typeface="Calibri"/>
                <a:ea typeface="Calibri"/>
                <a:cs typeface="Times New Roman"/>
              </a:rPr>
              <a:t>This decentralized architecture is particularly useful for applications like file sharing, messaging, and real-time collaboration.</a:t>
            </a:r>
            <a:endParaRPr lang="en-US" sz="2200" b="1" dirty="0">
              <a:latin typeface="Calibri"/>
              <a:ea typeface="Calibri"/>
              <a:cs typeface="Calibri"/>
            </a:endParaRPr>
          </a:p>
          <a:p>
            <a:endParaRPr lang="en-US" sz="2200" b="1" dirty="0">
              <a:latin typeface="Avenir Next LT Pro"/>
              <a:ea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07101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20000"/>
                    <a:lumOff val="80000"/>
                  </a:schemeClr>
                </a:solidFill>
                <a:ea typeface="+mj-lt"/>
                <a:cs typeface="+mj-lt"/>
              </a:rPr>
              <a:t>PEER TO PEER APPLICATION</a:t>
            </a:r>
            <a:br>
              <a:rPr lang="en-US" sz="3000" dirty="0">
                <a:solidFill>
                  <a:schemeClr val="accent1">
                    <a:lumMod val="20000"/>
                    <a:lumOff val="80000"/>
                  </a:schemeClr>
                </a:solidFill>
                <a:ea typeface="+mj-lt"/>
                <a:cs typeface="+mj-lt"/>
              </a:rPr>
            </a:br>
            <a:r>
              <a:rPr lang="en-US" sz="3000" dirty="0">
                <a:solidFill>
                  <a:schemeClr val="accent1">
                    <a:lumMod val="20000"/>
                    <a:lumOff val="80000"/>
                  </a:schemeClr>
                </a:solidFill>
                <a:ea typeface="+mj-lt"/>
                <a:cs typeface="+mj-lt"/>
              </a:rPr>
              <a:t>(UDP CHAT ROOM)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5" y="2139593"/>
            <a:ext cx="9581169" cy="39781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b="1" dirty="0">
                <a:solidFill>
                  <a:srgbClr val="F8F0E3"/>
                </a:solidFill>
                <a:ea typeface="+mn-lt"/>
                <a:cs typeface="+mn-lt"/>
              </a:rPr>
              <a:t>Client-Side Details:</a:t>
            </a:r>
          </a:p>
          <a:p>
            <a:pPr marL="342900" indent="-342900">
              <a:buChar char="•"/>
            </a:pPr>
            <a:r>
              <a:rPr lang="en-US" sz="2000" dirty="0">
                <a:solidFill>
                  <a:srgbClr val="F8F0E3"/>
                </a:solidFill>
                <a:latin typeface="Calibri"/>
                <a:ea typeface="Calibri"/>
                <a:cs typeface="Times New Roman"/>
              </a:rPr>
              <a:t>This Python script serves as the client-side component of a peer-to-peer (P2P) application. </a:t>
            </a:r>
            <a:endParaRPr lang="en-US" sz="2000" b="1" dirty="0">
              <a:solidFill>
                <a:srgbClr val="F8F0E3"/>
              </a:solidFill>
              <a:latin typeface="Calibri"/>
              <a:ea typeface="Calibri"/>
              <a:cs typeface="Times New Roman"/>
            </a:endParaRPr>
          </a:p>
          <a:p>
            <a:pPr marL="342900" indent="-342900">
              <a:buChar char="•"/>
            </a:pPr>
            <a:r>
              <a:rPr lang="en-US" sz="2000" dirty="0">
                <a:solidFill>
                  <a:srgbClr val="F8F0E3"/>
                </a:solidFill>
                <a:latin typeface="Calibri"/>
                <a:ea typeface="Calibri"/>
                <a:cs typeface="Times New Roman"/>
              </a:rPr>
              <a:t>The application allows users to communicate with each other over a network using User Datagram Protocol (UDP). </a:t>
            </a:r>
            <a:endParaRPr lang="en-US" sz="2000" b="1" dirty="0">
              <a:solidFill>
                <a:srgbClr val="F8F0E3"/>
              </a:solidFill>
              <a:latin typeface="Calibri"/>
              <a:ea typeface="Calibri"/>
              <a:cs typeface="Times New Roman"/>
            </a:endParaRPr>
          </a:p>
          <a:p>
            <a:pPr marL="342900" indent="-342900">
              <a:buChar char="•"/>
            </a:pPr>
            <a:r>
              <a:rPr lang="en-US" sz="2000" dirty="0">
                <a:solidFill>
                  <a:srgbClr val="F8F0E3"/>
                </a:solidFill>
                <a:latin typeface="Calibri"/>
                <a:ea typeface="Calibri"/>
                <a:cs typeface="Times New Roman"/>
              </a:rPr>
              <a:t>It enables users to sign up with a nickname and exchange messages with other users who are also connected to the same network.</a:t>
            </a:r>
            <a:endParaRPr lang="en-US" sz="2000" b="1" dirty="0">
              <a:solidFill>
                <a:srgbClr val="F8F0E3"/>
              </a:solidFill>
              <a:latin typeface="Calibri"/>
              <a:ea typeface="Calibri"/>
            </a:endParaRPr>
          </a:p>
          <a:p>
            <a:pPr marL="342900" indent="-342900">
              <a:buChar char="•"/>
            </a:pPr>
            <a:endParaRPr lang="en-US" sz="2200" b="1" dirty="0">
              <a:solidFill>
                <a:srgbClr val="F8F0E3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13865-BB25-062B-211C-BC3598B73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061054"/>
          </a:xfrm>
        </p:spPr>
        <p:txBody>
          <a:bodyPr/>
          <a:lstStyle/>
          <a:p>
            <a:r>
              <a:rPr lang="en-US" sz="3000" dirty="0">
                <a:solidFill>
                  <a:schemeClr val="accent1">
                    <a:lumMod val="20000"/>
                    <a:lumOff val="80000"/>
                  </a:schemeClr>
                </a:solidFill>
                <a:ea typeface="+mj-lt"/>
                <a:cs typeface="+mj-lt"/>
              </a:rPr>
              <a:t>PEER TO PEER APPLICATION</a:t>
            </a:r>
            <a:br>
              <a:rPr lang="en-US" sz="3000" dirty="0">
                <a:solidFill>
                  <a:schemeClr val="accent1">
                    <a:lumMod val="20000"/>
                    <a:lumOff val="80000"/>
                  </a:schemeClr>
                </a:solidFill>
                <a:ea typeface="+mj-lt"/>
                <a:cs typeface="+mj-lt"/>
              </a:rPr>
            </a:br>
            <a:r>
              <a:rPr lang="en-US" sz="3000" dirty="0">
                <a:solidFill>
                  <a:schemeClr val="accent1">
                    <a:lumMod val="20000"/>
                    <a:lumOff val="80000"/>
                  </a:schemeClr>
                </a:solidFill>
                <a:ea typeface="+mj-lt"/>
                <a:cs typeface="+mj-lt"/>
              </a:rPr>
              <a:t>(UDP CHAT ROOM)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4A9C36-30A9-6048-5FA7-9F165153A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38F5C5-3878-A1A0-9CAC-95FD28B54E3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1" y="2296887"/>
            <a:ext cx="6597372" cy="40581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b="1" dirty="0">
                <a:latin typeface="Avenir Next LT Pro"/>
                <a:ea typeface="Calibri"/>
                <a:cs typeface="Times New Roman"/>
              </a:rPr>
              <a:t>Server-Side Details:</a:t>
            </a:r>
            <a:endParaRPr lang="en-US" dirty="0">
              <a:latin typeface="Avenir Next LT Pro"/>
            </a:endParaRPr>
          </a:p>
          <a:p>
            <a:pPr marL="285750" indent="-285750">
              <a:buChar char="•"/>
            </a:pPr>
            <a:r>
              <a:rPr lang="en-US" sz="2000" dirty="0">
                <a:latin typeface="Calibri"/>
                <a:ea typeface="Calibri"/>
                <a:cs typeface="Times New Roman"/>
              </a:rPr>
              <a:t>This Python script serves as the server-side component of a P2P communication application. </a:t>
            </a:r>
            <a:endParaRPr lang="en-US"/>
          </a:p>
          <a:p>
            <a:pPr marL="285750" indent="-285750">
              <a:buChar char="•"/>
            </a:pPr>
            <a:r>
              <a:rPr lang="en-US" sz="2000" dirty="0">
                <a:latin typeface="Calibri"/>
                <a:ea typeface="Calibri"/>
                <a:cs typeface="Times New Roman"/>
              </a:rPr>
              <a:t>It facilitates communication between multiple clients connected to the network. </a:t>
            </a:r>
          </a:p>
          <a:p>
            <a:pPr marL="285750" indent="-285750">
              <a:buChar char="•"/>
            </a:pPr>
            <a:r>
              <a:rPr lang="en-US" sz="2000" dirty="0">
                <a:latin typeface="Calibri"/>
                <a:ea typeface="Calibri"/>
                <a:cs typeface="Times New Roman"/>
              </a:rPr>
              <a:t>The server listens for incoming messages from clients and broadcasts them to all connected clients. </a:t>
            </a:r>
          </a:p>
          <a:p>
            <a:pPr marL="285750" indent="-285750">
              <a:buChar char="•"/>
            </a:pPr>
            <a:r>
              <a:rPr lang="en-US" sz="2000" dirty="0">
                <a:latin typeface="Calibri"/>
                <a:ea typeface="Calibri"/>
                <a:cs typeface="Times New Roman"/>
              </a:rPr>
              <a:t>Additionally, it handles signup requests from new clients and notifies existing clients about new user </a:t>
            </a:r>
            <a:r>
              <a:rPr lang="en-US" sz="2000" err="1">
                <a:latin typeface="Calibri"/>
                <a:ea typeface="Calibri"/>
                <a:cs typeface="Times New Roman"/>
              </a:rPr>
              <a:t>joinings</a:t>
            </a:r>
            <a:r>
              <a:rPr lang="en-US" sz="2000" dirty="0">
                <a:latin typeface="Calibri"/>
                <a:ea typeface="Calibri"/>
                <a:cs typeface="Times New Roman"/>
              </a:rPr>
              <a:t>.</a:t>
            </a:r>
            <a:endParaRPr lang="en-US" sz="2000">
              <a:latin typeface="Calibri"/>
              <a:ea typeface="Calibri"/>
            </a:endParaRPr>
          </a:p>
          <a:p>
            <a:pPr marL="285750" indent="-285750"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531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F8621-35E1-F1F1-2EC5-64143A089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857333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3000" dirty="0">
                <a:solidFill>
                  <a:srgbClr val="385E88"/>
                </a:solidFill>
                <a:ea typeface="+mj-lt"/>
                <a:cs typeface="+mj-lt"/>
              </a:rPr>
              <a:t>PEER TO PEER APPLICATION</a:t>
            </a:r>
            <a:br>
              <a:rPr lang="en-US" sz="3000" dirty="0">
                <a:solidFill>
                  <a:srgbClr val="385E88"/>
                </a:solidFill>
                <a:ea typeface="+mj-lt"/>
                <a:cs typeface="+mj-lt"/>
              </a:rPr>
            </a:br>
            <a:r>
              <a:rPr lang="en-US" sz="3000" dirty="0">
                <a:solidFill>
                  <a:srgbClr val="385E88"/>
                </a:solidFill>
                <a:ea typeface="+mj-lt"/>
                <a:cs typeface="+mj-lt"/>
              </a:rPr>
              <a:t>(UDP CHAT ROOM)</a:t>
            </a:r>
            <a:endParaRPr lang="en-US" dirty="0">
              <a:solidFill>
                <a:srgbClr val="385E88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65230-B3FE-2F6C-8BBC-EB5004D1682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2" y="1422562"/>
            <a:ext cx="6338888" cy="4943419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b="1" dirty="0"/>
              <a:t>Pseudocode:</a:t>
            </a: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latin typeface="Calibri"/>
                <a:ea typeface="Calibri"/>
                <a:cs typeface="Times New Roman"/>
              </a:rPr>
              <a:t>Import necessary libraries:</a:t>
            </a:r>
            <a:endParaRPr lang="en-US" sz="2000" dirty="0">
              <a:latin typeface="Calibri"/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000" dirty="0">
                <a:latin typeface="Calibri"/>
                <a:ea typeface="Calibri"/>
                <a:cs typeface="Times New Roman"/>
              </a:rPr>
              <a:t>Import the socket library for network communication.</a:t>
            </a:r>
            <a:endParaRPr lang="en-US" sz="2000" dirty="0">
              <a:latin typeface="Calibri"/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000" dirty="0">
                <a:latin typeface="Calibri"/>
                <a:ea typeface="Calibri"/>
                <a:cs typeface="Times New Roman"/>
              </a:rPr>
              <a:t>Import the threading library for concurrent execution of tasks.</a:t>
            </a:r>
            <a:endParaRPr lang="en-US" sz="2000" dirty="0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latin typeface="Calibri"/>
                <a:ea typeface="Calibri"/>
                <a:cs typeface="Times New Roman"/>
              </a:rPr>
              <a:t>Create a UDP socket:</a:t>
            </a:r>
            <a:endParaRPr lang="en-US" sz="2000" dirty="0">
              <a:latin typeface="Calibri"/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000" dirty="0">
                <a:latin typeface="Calibri"/>
                <a:ea typeface="Calibri"/>
                <a:cs typeface="Times New Roman"/>
              </a:rPr>
              <a:t>Create a UDP socket using </a:t>
            </a:r>
            <a:r>
              <a:rPr lang="en-US" sz="2000" dirty="0" err="1">
                <a:latin typeface="Calibri"/>
                <a:ea typeface="Calibri"/>
                <a:cs typeface="Times New Roman"/>
              </a:rPr>
              <a:t>socket.socket</a:t>
            </a:r>
            <a:r>
              <a:rPr lang="en-US" sz="2000" dirty="0">
                <a:latin typeface="Calibri"/>
                <a:ea typeface="Calibri"/>
                <a:cs typeface="Times New Roman"/>
              </a:rPr>
              <a:t>() function with parameters AF_INET for IPv4 address family and SOCK_DGRAM for UDP.</a:t>
            </a:r>
            <a:endParaRPr lang="en-US" sz="2000" dirty="0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latin typeface="Calibri"/>
                <a:ea typeface="Calibri"/>
                <a:cs typeface="Times New Roman"/>
              </a:rPr>
              <a:t>Bind the client to a random port:</a:t>
            </a:r>
            <a:endParaRPr lang="en-US" sz="2000" dirty="0">
              <a:latin typeface="Calibri"/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000" dirty="0">
                <a:latin typeface="Calibri"/>
                <a:ea typeface="Calibri"/>
                <a:cs typeface="Times New Roman"/>
              </a:rPr>
              <a:t>Bind the client to a random port within a specified range using bind() function with the localhost address.</a:t>
            </a:r>
            <a:endParaRPr lang="en-US" sz="2000" dirty="0">
              <a:latin typeface="Calibri"/>
              <a:ea typeface="Calibri"/>
            </a:endParaRPr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50C366-EECA-BE30-36ED-4E4E20C11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577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4B097-43EA-AB63-96F3-EFC2DBADE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879420"/>
          </a:xfrm>
        </p:spPr>
        <p:txBody>
          <a:bodyPr/>
          <a:lstStyle/>
          <a:p>
            <a:r>
              <a:rPr lang="en-US" sz="2700" dirty="0">
                <a:solidFill>
                  <a:srgbClr val="385E88"/>
                </a:solidFill>
                <a:ea typeface="+mj-lt"/>
                <a:cs typeface="+mj-lt"/>
              </a:rPr>
              <a:t>PEER TO PEER APPLICATION</a:t>
            </a:r>
            <a:br>
              <a:rPr lang="en-US" sz="2700" dirty="0">
                <a:solidFill>
                  <a:srgbClr val="385E88"/>
                </a:solidFill>
                <a:ea typeface="+mj-lt"/>
                <a:cs typeface="+mj-lt"/>
              </a:rPr>
            </a:br>
            <a:r>
              <a:rPr lang="en-US" sz="2700" dirty="0">
                <a:solidFill>
                  <a:srgbClr val="385E88"/>
                </a:solidFill>
                <a:ea typeface="+mj-lt"/>
                <a:cs typeface="+mj-lt"/>
              </a:rPr>
              <a:t>(UDP CHAT ROOM)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1E744-A3E5-69D8-3E4E-90CC75E3613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2" y="1455692"/>
            <a:ext cx="6338888" cy="732881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ts val="2000"/>
              </a:lnSpc>
              <a:spcAft>
                <a:spcPts val="1200"/>
              </a:spcAft>
            </a:pPr>
            <a:r>
              <a:rPr lang="en-US" sz="2000" b="1" dirty="0">
                <a:latin typeface="Segoe UI"/>
                <a:cs typeface="Segoe UI"/>
              </a:rPr>
              <a:t>Pseudocode Continue..</a:t>
            </a:r>
            <a:endParaRPr lang="en-US" sz="2000" dirty="0">
              <a:latin typeface="Segoe UI"/>
              <a:cs typeface="Segoe UI"/>
            </a:endParaRPr>
          </a:p>
          <a:p>
            <a:pPr marL="285750" indent="-285750">
              <a:lnSpc>
                <a:spcPts val="2000"/>
              </a:lnSpc>
              <a:spcAft>
                <a:spcPts val="1200"/>
              </a:spcAft>
              <a:buFont typeface="Arial"/>
              <a:buChar char="•"/>
            </a:pPr>
            <a:r>
              <a:rPr lang="en-US" sz="1900" b="1" dirty="0">
                <a:latin typeface="Calibri"/>
                <a:ea typeface="Calibri"/>
                <a:cs typeface="Calibri"/>
              </a:rPr>
              <a:t>Prompt user for a nickname:</a:t>
            </a:r>
            <a:endParaRPr lang="en-US" sz="1900" dirty="0">
              <a:latin typeface="Calibri"/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900" dirty="0">
                <a:latin typeface="Calibri"/>
                <a:ea typeface="Calibri"/>
                <a:cs typeface="Calibri"/>
              </a:rPr>
              <a:t>Use input() function to prompt the user to enter a nickname.</a:t>
            </a:r>
          </a:p>
          <a:p>
            <a:pPr marL="285750" indent="-285750">
              <a:lnSpc>
                <a:spcPts val="2000"/>
              </a:lnSpc>
              <a:spcAft>
                <a:spcPts val="1200"/>
              </a:spcAft>
              <a:buFont typeface="Arial"/>
              <a:buChar char="•"/>
            </a:pPr>
            <a:r>
              <a:rPr lang="en-US" sz="1900" b="1" dirty="0">
                <a:latin typeface="Calibri"/>
                <a:ea typeface="Calibri"/>
                <a:cs typeface="Calibri"/>
              </a:rPr>
              <a:t>Define a function to receive messages:</a:t>
            </a:r>
            <a:endParaRPr lang="en-US" sz="1900" dirty="0">
              <a:latin typeface="Calibri"/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900" dirty="0">
                <a:latin typeface="Calibri"/>
                <a:ea typeface="Calibri"/>
                <a:cs typeface="Calibri"/>
              </a:rPr>
              <a:t>Create a function receive() to continuously receive messages from other users.</a:t>
            </a:r>
          </a:p>
          <a:p>
            <a:pPr marL="742950" lvl="1" indent="-285750">
              <a:buFont typeface="Arial"/>
              <a:buChar char="•"/>
            </a:pPr>
            <a:r>
              <a:rPr lang="en-US" sz="1900" dirty="0">
                <a:latin typeface="Calibri"/>
                <a:ea typeface="Calibri"/>
                <a:cs typeface="Calibri"/>
              </a:rPr>
              <a:t>Use a try-except block to handle exceptions while receiving messages.</a:t>
            </a:r>
          </a:p>
          <a:p>
            <a:pPr marL="742950" lvl="1" indent="-285750">
              <a:buFont typeface="Arial"/>
              <a:buChar char="•"/>
            </a:pPr>
            <a:r>
              <a:rPr lang="en-US" sz="1900" dirty="0">
                <a:latin typeface="Calibri"/>
                <a:ea typeface="Calibri"/>
                <a:cs typeface="Calibri"/>
              </a:rPr>
              <a:t>Decode the received message and print it to the console.</a:t>
            </a:r>
          </a:p>
          <a:p>
            <a:pPr marL="285750" indent="-285750">
              <a:lnSpc>
                <a:spcPts val="2000"/>
              </a:lnSpc>
              <a:spcAft>
                <a:spcPts val="1200"/>
              </a:spcAft>
              <a:buFont typeface="Arial"/>
              <a:buChar char="•"/>
            </a:pPr>
            <a:r>
              <a:rPr lang="en-US" sz="1900" b="1" dirty="0">
                <a:latin typeface="Calibri"/>
                <a:ea typeface="Calibri"/>
                <a:cs typeface="Calibri"/>
              </a:rPr>
              <a:t>Start a thread to receive messages:</a:t>
            </a:r>
            <a:endParaRPr lang="en-US" sz="1900" dirty="0">
              <a:latin typeface="Calibri"/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900" dirty="0">
                <a:latin typeface="Calibri"/>
                <a:ea typeface="Calibri"/>
                <a:cs typeface="Calibri"/>
              </a:rPr>
              <a:t>Create a thread t targeting the receive() function.</a:t>
            </a:r>
          </a:p>
          <a:p>
            <a:pPr marL="742950" lvl="1" indent="-285750">
              <a:buFont typeface="Arial"/>
              <a:buChar char="•"/>
            </a:pPr>
            <a:r>
              <a:rPr lang="en-US" sz="1900" dirty="0">
                <a:latin typeface="Calibri"/>
                <a:ea typeface="Calibri"/>
                <a:cs typeface="Calibri"/>
              </a:rPr>
              <a:t>Start the thread using the start() method.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7E6BB-BD91-B129-EF3D-08015C1AD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853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A6656-CC3D-AE33-2540-6CD4ED059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857333"/>
          </a:xfrm>
        </p:spPr>
        <p:txBody>
          <a:bodyPr/>
          <a:lstStyle/>
          <a:p>
            <a:r>
              <a:rPr lang="en-US" sz="2700" dirty="0">
                <a:solidFill>
                  <a:srgbClr val="385E88"/>
                </a:solidFill>
                <a:ea typeface="+mj-lt"/>
                <a:cs typeface="+mj-lt"/>
              </a:rPr>
              <a:t>PEER TO PEER APPLICATION</a:t>
            </a:r>
            <a:br>
              <a:rPr lang="en-US" sz="2700" dirty="0">
                <a:solidFill>
                  <a:srgbClr val="385E88"/>
                </a:solidFill>
                <a:ea typeface="+mj-lt"/>
                <a:cs typeface="+mj-lt"/>
              </a:rPr>
            </a:br>
            <a:r>
              <a:rPr lang="en-US" sz="2700" dirty="0">
                <a:solidFill>
                  <a:srgbClr val="385E88"/>
                </a:solidFill>
                <a:ea typeface="+mj-lt"/>
                <a:cs typeface="+mj-lt"/>
              </a:rPr>
              <a:t>(UDP CHAT ROOM)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74C3D-1627-12A8-6A58-35438F367D7E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2" y="1422562"/>
            <a:ext cx="6338888" cy="454585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2000" b="1" dirty="0">
                <a:latin typeface="Segoe UI"/>
                <a:ea typeface="Calibri"/>
                <a:cs typeface="Segoe UI"/>
              </a:rPr>
              <a:t>Pseudocode Continue..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latin typeface="Calibri"/>
                <a:ea typeface="Calibri"/>
                <a:cs typeface="Times New Roman"/>
              </a:rPr>
              <a:t>Send signup request:</a:t>
            </a:r>
            <a:endParaRPr lang="en-US" sz="2000" dirty="0">
              <a:latin typeface="Calibri"/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000" dirty="0">
                <a:latin typeface="Calibri"/>
                <a:ea typeface="Calibri"/>
                <a:cs typeface="Times New Roman"/>
              </a:rPr>
              <a:t>Send a signup request to the server with the user's chosen nickname.</a:t>
            </a:r>
            <a:endParaRPr lang="en-US" sz="2000">
              <a:latin typeface="Calibri"/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000" dirty="0">
                <a:latin typeface="Calibri"/>
                <a:ea typeface="Calibri"/>
                <a:cs typeface="Times New Roman"/>
              </a:rPr>
              <a:t>Use </a:t>
            </a:r>
            <a:r>
              <a:rPr lang="en-US" sz="2000" err="1">
                <a:latin typeface="Calibri"/>
                <a:ea typeface="Calibri"/>
                <a:cs typeface="Times New Roman"/>
              </a:rPr>
              <a:t>sendto</a:t>
            </a:r>
            <a:r>
              <a:rPr lang="en-US" sz="2000" dirty="0">
                <a:latin typeface="Calibri"/>
                <a:ea typeface="Calibri"/>
                <a:cs typeface="Times New Roman"/>
              </a:rPr>
              <a:t>() function to send the encoded signup request to the server.</a:t>
            </a:r>
            <a:endParaRPr lang="en-US" sz="2000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latin typeface="Calibri"/>
                <a:ea typeface="Calibri"/>
                <a:cs typeface="Times New Roman"/>
              </a:rPr>
              <a:t>Main message sending loop:</a:t>
            </a:r>
            <a:endParaRPr lang="en-US" sz="2000">
              <a:latin typeface="Calibri"/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000" dirty="0">
                <a:latin typeface="Calibri"/>
                <a:ea typeface="Calibri"/>
                <a:cs typeface="Times New Roman"/>
              </a:rPr>
              <a:t>Start an infinite loop to continuously accept user input and send messages.</a:t>
            </a:r>
            <a:endParaRPr lang="en-US" sz="2000">
              <a:latin typeface="Calibri"/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000" dirty="0">
                <a:latin typeface="Calibri"/>
                <a:ea typeface="Calibri"/>
                <a:cs typeface="Times New Roman"/>
              </a:rPr>
              <a:t>If the input message is "!q", exit the loop and terminate the program.</a:t>
            </a:r>
            <a:endParaRPr lang="en-US" sz="2000">
              <a:latin typeface="Calibri"/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000" dirty="0">
                <a:latin typeface="Calibri"/>
                <a:ea typeface="Calibri"/>
                <a:cs typeface="Times New Roman"/>
              </a:rPr>
              <a:t>Otherwise, send the message along with the user's nickname to the server using </a:t>
            </a:r>
            <a:r>
              <a:rPr lang="en-US" sz="2000" err="1">
                <a:latin typeface="Calibri"/>
                <a:ea typeface="Calibri"/>
                <a:cs typeface="Times New Roman"/>
              </a:rPr>
              <a:t>sendto</a:t>
            </a:r>
            <a:r>
              <a:rPr lang="en-US" sz="2000" dirty="0">
                <a:latin typeface="Calibri"/>
                <a:ea typeface="Calibri"/>
                <a:cs typeface="Times New Roman"/>
              </a:rPr>
              <a:t>() function</a:t>
            </a:r>
            <a:r>
              <a:rPr lang="en-US" dirty="0">
                <a:latin typeface="Times New Roman"/>
                <a:cs typeface="Times New Roman"/>
              </a:rPr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2D7BF-883A-2178-8878-C12C0261A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46017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59B7A9F-83D5-4264-91C0-B309A9EDBFB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AD375C2-2973-4C8B-9800-5B5271D300B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1950151-0FE0-482F-ADBD-EE52BFC46C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684</Words>
  <Application>Microsoft Office PowerPoint</Application>
  <PresentationFormat>Widescreen</PresentationFormat>
  <Paragraphs>75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Avenir Next LT Pro</vt:lpstr>
      <vt:lpstr>Calibri</vt:lpstr>
      <vt:lpstr>Segoe UI</vt:lpstr>
      <vt:lpstr>Times New Roman</vt:lpstr>
      <vt:lpstr>Custom</vt:lpstr>
      <vt:lpstr>Computer networks -  Project</vt:lpstr>
      <vt:lpstr>Topic name</vt:lpstr>
      <vt:lpstr>Group Members  NAME                                 ROLL NO.   HARSH TRADA                  u22cs116  HARDIK HEMNANI           U22CS081  AASUTOSH BARAIYA        U22CS109  ANIL PRAJAPATI                U22CS136</vt:lpstr>
      <vt:lpstr>Peer to peer application (udp chat room)</vt:lpstr>
      <vt:lpstr>PEER TO PEER APPLICATION (UDP CHAT ROOM)</vt:lpstr>
      <vt:lpstr>PEER TO PEER APPLICATION (UDP CHAT ROOM)</vt:lpstr>
      <vt:lpstr>   PEER TO PEER APPLICATION (UDP CHAT ROOM)</vt:lpstr>
      <vt:lpstr>PEER TO PEER APPLICATION (UDP CHAT ROOM)</vt:lpstr>
      <vt:lpstr>PEER TO PEER APPLICATION (UDP CHAT ROOM)</vt:lpstr>
      <vt:lpstr>PEER TO PEER APPLICATION (UDP CHAT ROOM)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</dc:title>
  <dc:creator/>
  <cp:lastModifiedBy/>
  <cp:revision>430</cp:revision>
  <dcterms:created xsi:type="dcterms:W3CDTF">2023-12-19T13:11:42Z</dcterms:created>
  <dcterms:modified xsi:type="dcterms:W3CDTF">2024-03-27T18:07:03Z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